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79" r:id="rId3"/>
    <p:sldId id="281" r:id="rId4"/>
    <p:sldId id="280" r:id="rId5"/>
    <p:sldId id="282" r:id="rId6"/>
    <p:sldId id="260" r:id="rId7"/>
    <p:sldId id="277" r:id="rId8"/>
    <p:sldId id="285" r:id="rId9"/>
    <p:sldId id="286" r:id="rId10"/>
    <p:sldId id="262" r:id="rId11"/>
    <p:sldId id="289" r:id="rId12"/>
    <p:sldId id="293" r:id="rId13"/>
    <p:sldId id="291" r:id="rId14"/>
    <p:sldId id="292" r:id="rId15"/>
    <p:sldId id="294" r:id="rId16"/>
    <p:sldId id="296" r:id="rId17"/>
    <p:sldId id="297" r:id="rId18"/>
    <p:sldId id="298" r:id="rId19"/>
    <p:sldId id="302" r:id="rId20"/>
    <p:sldId id="303" r:id="rId21"/>
    <p:sldId id="304" r:id="rId22"/>
    <p:sldId id="305" r:id="rId23"/>
    <p:sldId id="306" r:id="rId24"/>
    <p:sldId id="307" r:id="rId25"/>
    <p:sldId id="310" r:id="rId26"/>
    <p:sldId id="308" r:id="rId27"/>
    <p:sldId id="309" r:id="rId28"/>
    <p:sldId id="312" r:id="rId29"/>
    <p:sldId id="311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6485"/>
    <p:restoredTop sz="94719"/>
  </p:normalViewPr>
  <p:slideViewPr>
    <p:cSldViewPr snapToGrid="0" snapToObjects="1">
      <p:cViewPr varScale="1">
        <p:scale>
          <a:sx n="120" d="100"/>
          <a:sy n="120" d="100"/>
        </p:scale>
        <p:origin x="5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965263-F759-8940-BFCF-2C23D2A9198C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DB18CA-C7BA-9E4A-9A30-7E452052B4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243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charset="2"/>
              <a:buChar char="§"/>
              <a:defRPr/>
            </a:lvl1pPr>
            <a:lvl2pPr marL="685800" indent="-228600">
              <a:buFont typeface=".AppleSystemUIFont" charset="-120"/>
              <a:buChar char="-"/>
              <a:defRPr/>
            </a:lvl2pPr>
            <a:lvl3pPr marL="1143000" indent="-228600">
              <a:buFont typeface="Wingdings" charset="2"/>
              <a:buChar char="§"/>
              <a:defRPr/>
            </a:lvl3pPr>
            <a:lvl4pPr marL="1600200" indent="-228600">
              <a:buFont typeface="Wingdings" charset="2"/>
              <a:buChar char="§"/>
              <a:defRPr/>
            </a:lvl4pPr>
            <a:lvl5pPr marL="2057400" indent="-228600">
              <a:buFont typeface="Wingdings" charset="2"/>
              <a:buChar char="§"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A69FF4-AE4F-8847-B2AC-560B0E2DE8D7}" type="datetimeFigureOut">
              <a:rPr lang="en-US" smtClean="0"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417CB-81B1-AF49-8939-52D19CEBEE67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50000"/>
          </a:blip>
          <a:stretch>
            <a:fillRect/>
          </a:stretch>
        </p:blipFill>
        <p:spPr>
          <a:xfrm rot="1730008">
            <a:off x="74652" y="1622821"/>
            <a:ext cx="5222794" cy="62592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123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PT Sans" charset="-52"/>
          <a:ea typeface="PT Sans" charset="-52"/>
          <a:cs typeface="PT Sans" charset="-5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730008">
            <a:off x="165188" y="-781554"/>
            <a:ext cx="7631781" cy="9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Let my rabbits carry your messages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5202238"/>
            <a:ext cx="6858000" cy="1655762"/>
          </a:xfrm>
          <a:noFill/>
        </p:spPr>
        <p:txBody>
          <a:bodyPr anchor="b"/>
          <a:lstStyle/>
          <a:p>
            <a:pPr algn="r"/>
            <a:r>
              <a:rPr lang="en-US" dirty="0" smtClean="0">
                <a:solidFill>
                  <a:schemeClr val="accent2"/>
                </a:solidFill>
              </a:rPr>
              <a:t>@</a:t>
            </a:r>
            <a:r>
              <a:rPr lang="en-US" dirty="0" err="1" smtClean="0">
                <a:solidFill>
                  <a:schemeClr val="accent2"/>
                </a:solidFill>
              </a:rPr>
              <a:t>RoboNovotny</a:t>
            </a:r>
            <a:endParaRPr lang="en-US" dirty="0" smtClean="0">
              <a:solidFill>
                <a:schemeClr val="accent2"/>
              </a:solidFill>
            </a:endParaRPr>
          </a:p>
          <a:p>
            <a:pPr algn="r"/>
            <a:r>
              <a:rPr lang="en-US" dirty="0" smtClean="0">
                <a:solidFill>
                  <a:schemeClr val="accent2"/>
                </a:solidFill>
              </a:rPr>
              <a:t>GDG </a:t>
            </a:r>
            <a:r>
              <a:rPr lang="en-US" dirty="0" err="1" smtClean="0">
                <a:solidFill>
                  <a:schemeClr val="accent2"/>
                </a:solidFill>
              </a:rPr>
              <a:t>DevFest</a:t>
            </a:r>
            <a:r>
              <a:rPr lang="en-US" dirty="0" smtClean="0">
                <a:solidFill>
                  <a:schemeClr val="accent2"/>
                </a:solidFill>
              </a:rPr>
              <a:t> </a:t>
            </a:r>
            <a:r>
              <a:rPr lang="en-US" dirty="0" err="1" smtClean="0">
                <a:solidFill>
                  <a:schemeClr val="accent2"/>
                </a:solidFill>
              </a:rPr>
              <a:t>Košice</a:t>
            </a:r>
            <a:r>
              <a:rPr lang="en-US" dirty="0" smtClean="0">
                <a:solidFill>
                  <a:schemeClr val="accent2"/>
                </a:solidFill>
              </a:rPr>
              <a:t> 2017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96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066936"/>
          </a:xfrm>
        </p:spPr>
        <p:txBody>
          <a:bodyPr/>
          <a:lstStyle/>
          <a:p>
            <a:pPr algn="ctr"/>
            <a:r>
              <a:rPr lang="en-US" dirty="0" smtClean="0"/>
              <a:t>publish("</a:t>
            </a:r>
            <a:r>
              <a:rPr lang="en-US" dirty="0"/>
              <a:t> </a:t>
            </a:r>
            <a:r>
              <a:rPr lang="en-US" dirty="0" smtClean="0"/>
              <a:t>", "cabbage",         )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6574969" y="3078719"/>
            <a:ext cx="714526" cy="63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5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792" y="365126"/>
            <a:ext cx="8599990" cy="6066936"/>
          </a:xfrm>
        </p:spPr>
        <p:txBody>
          <a:bodyPr/>
          <a:lstStyle/>
          <a:p>
            <a:pPr algn="ctr"/>
            <a:r>
              <a:rPr lang="en-US" dirty="0" err="1" smtClean="0"/>
              <a:t>declare_queue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accent6"/>
                </a:solidFill>
              </a:rPr>
              <a:t>cabbage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consume(</a:t>
            </a:r>
            <a:r>
              <a:rPr lang="en-US" dirty="0" smtClean="0">
                <a:solidFill>
                  <a:schemeClr val="accent6"/>
                </a:solidFill>
              </a:rPr>
              <a:t>cabbage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2"/>
                </a:solidFill>
              </a:rPr>
              <a:t>handler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49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730008">
            <a:off x="165188" y="-781554"/>
            <a:ext cx="7631781" cy="9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835" y="4363655"/>
            <a:ext cx="2960225" cy="1192192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workload </a:t>
            </a:r>
            <a:br>
              <a:rPr lang="en-US" sz="3600" b="1" dirty="0" smtClean="0"/>
            </a:br>
            <a:r>
              <a:rPr lang="en-US" sz="3600" b="1" dirty="0" smtClean="0"/>
              <a:t>distribution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46501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867" y="2736295"/>
            <a:ext cx="869199" cy="10711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5659" y="3751860"/>
            <a:ext cx="869199" cy="107114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2189" y="1811582"/>
            <a:ext cx="869199" cy="10711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43708" y="3952500"/>
            <a:ext cx="714526" cy="6397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522059" y="2709341"/>
            <a:ext cx="714526" cy="6397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17419" y="2389466"/>
            <a:ext cx="714526" cy="639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164796" y="3470127"/>
            <a:ext cx="714526" cy="6397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13987" y="3244915"/>
            <a:ext cx="714526" cy="63975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549730" y="4326938"/>
            <a:ext cx="714526" cy="6397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366903" y="2674429"/>
            <a:ext cx="714526" cy="6397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123293" y="1811582"/>
            <a:ext cx="714526" cy="63975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2789363" y="3244914"/>
            <a:ext cx="3652898" cy="1"/>
          </a:xfrm>
          <a:prstGeom prst="line">
            <a:avLst/>
          </a:prstGeom>
          <a:ln w="1524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49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972960"/>
          </a:xfrm>
        </p:spPr>
        <p:txBody>
          <a:bodyPr/>
          <a:lstStyle/>
          <a:p>
            <a:r>
              <a:rPr lang="en-US" dirty="0" err="1" smtClean="0"/>
              <a:t>declare_queue</a:t>
            </a:r>
            <a:r>
              <a:rPr lang="en-US" dirty="0" smtClean="0"/>
              <a:t>(“cabbage”)</a:t>
            </a:r>
            <a:br>
              <a:rPr lang="en-US" dirty="0" smtClean="0"/>
            </a:br>
            <a:r>
              <a:rPr lang="en-US" dirty="0" smtClean="0"/>
              <a:t>consume(“cabbage, </a:t>
            </a:r>
            <a:r>
              <a:rPr lang="en-US" dirty="0" smtClean="0">
                <a:solidFill>
                  <a:schemeClr val="accent2"/>
                </a:solidFill>
              </a:rPr>
              <a:t>handler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628650" y="2496797"/>
            <a:ext cx="7886700" cy="197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dirty="0" err="1" smtClean="0"/>
              <a:t>declare_queue</a:t>
            </a:r>
            <a:r>
              <a:rPr lang="en-US" dirty="0" smtClean="0"/>
              <a:t>(“cabbage”)</a:t>
            </a:r>
            <a:br>
              <a:rPr lang="en-US" dirty="0" smtClean="0"/>
            </a:br>
            <a:r>
              <a:rPr lang="en-US" dirty="0" smtClean="0"/>
              <a:t>consume(“cabbage, </a:t>
            </a:r>
            <a:r>
              <a:rPr lang="en-US" dirty="0" smtClean="0">
                <a:solidFill>
                  <a:schemeClr val="accent2"/>
                </a:solidFill>
              </a:rPr>
              <a:t>handler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28650" y="4628468"/>
            <a:ext cx="7886700" cy="1972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smtClean="0"/>
              <a:t>declare_queue(“cabbage”)</a:t>
            </a:r>
            <a:br>
              <a:rPr lang="en-US" smtClean="0"/>
            </a:br>
            <a:r>
              <a:rPr lang="en-US" smtClean="0"/>
              <a:t>consume(“cabbage, </a:t>
            </a:r>
            <a:r>
              <a:rPr lang="en-US" smtClean="0">
                <a:solidFill>
                  <a:schemeClr val="accent2"/>
                </a:solidFill>
              </a:rPr>
              <a:t>handler</a:t>
            </a:r>
            <a:r>
              <a:rPr lang="en-US" smtClean="0"/>
              <a:t>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6443" y="810720"/>
            <a:ext cx="869199" cy="10711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839" y="2942391"/>
            <a:ext cx="869199" cy="10711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235" y="5074062"/>
            <a:ext cx="869199" cy="107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44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730008">
            <a:off x="165188" y="-781554"/>
            <a:ext cx="7631781" cy="9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835" y="4363655"/>
            <a:ext cx="3379808" cy="1180618"/>
          </a:xfrm>
        </p:spPr>
        <p:txBody>
          <a:bodyPr>
            <a:normAutofit fontScale="90000"/>
          </a:bodyPr>
          <a:lstStyle/>
          <a:p>
            <a:r>
              <a:rPr lang="en-US" sz="3600" b="1" smtClean="0"/>
              <a:t>smart broker</a:t>
            </a:r>
            <a:br>
              <a:rPr lang="en-US" sz="3600" b="1" smtClean="0"/>
            </a:br>
            <a:r>
              <a:rPr lang="en-US" sz="3600" b="1" smtClean="0"/>
              <a:t>dumb consumers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87196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045" y="1399794"/>
            <a:ext cx="869199" cy="10711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0200" y="2293836"/>
            <a:ext cx="869199" cy="107114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483" y="1209698"/>
            <a:ext cx="869199" cy="10711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43708" y="3952500"/>
            <a:ext cx="714526" cy="6397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522059" y="2709341"/>
            <a:ext cx="714526" cy="6397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17419" y="2389466"/>
            <a:ext cx="714526" cy="639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164796" y="3470127"/>
            <a:ext cx="714526" cy="6397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13987" y="3244915"/>
            <a:ext cx="714526" cy="63975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549730" y="4326938"/>
            <a:ext cx="714526" cy="6397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366903" y="2674429"/>
            <a:ext cx="714526" cy="6397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123293" y="1811582"/>
            <a:ext cx="714526" cy="63975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479323" y="0"/>
            <a:ext cx="108567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639294" y="0"/>
            <a:ext cx="119919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789363" y="2190374"/>
            <a:ext cx="4178596" cy="1054540"/>
          </a:xfrm>
          <a:prstGeom prst="line">
            <a:avLst/>
          </a:prstGeom>
          <a:ln w="152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9"/>
          <p:cNvSpPr>
            <a:spLocks noGrp="1"/>
          </p:cNvSpPr>
          <p:nvPr>
            <p:ph type="title"/>
          </p:nvPr>
        </p:nvSpPr>
        <p:spPr>
          <a:xfrm>
            <a:off x="0" y="251692"/>
            <a:ext cx="9144000" cy="828941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 smtClean="0">
                <a:solidFill>
                  <a:schemeClr val="accent2"/>
                </a:solidFill>
              </a:rPr>
              <a:t>Fanout</a:t>
            </a:r>
            <a:endParaRPr lang="en-US" sz="4000" dirty="0">
              <a:solidFill>
                <a:schemeClr val="accent2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495065" y="4326938"/>
            <a:ext cx="869199" cy="107114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60466" y="5398086"/>
            <a:ext cx="869199" cy="107114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043582" y="5365301"/>
            <a:ext cx="869199" cy="1071148"/>
          </a:xfrm>
          <a:prstGeom prst="rect">
            <a:avLst/>
          </a:prstGeom>
        </p:spPr>
      </p:pic>
      <p:cxnSp>
        <p:nvCxnSpPr>
          <p:cNvPr id="30" name="Straight Connector 29"/>
          <p:cNvCxnSpPr/>
          <p:nvPr/>
        </p:nvCxnSpPr>
        <p:spPr>
          <a:xfrm>
            <a:off x="2941763" y="3397314"/>
            <a:ext cx="3896726" cy="1569374"/>
          </a:xfrm>
          <a:prstGeom prst="line">
            <a:avLst/>
          </a:prstGeom>
          <a:ln w="152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22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792" y="365126"/>
            <a:ext cx="8599990" cy="6066936"/>
          </a:xfrm>
        </p:spPr>
        <p:txBody>
          <a:bodyPr/>
          <a:lstStyle/>
          <a:p>
            <a:pPr algn="ctr"/>
            <a:r>
              <a:rPr lang="en-US" dirty="0" err="1" smtClean="0"/>
              <a:t>declare_exchange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7030A0"/>
                </a:solidFill>
              </a:rPr>
              <a:t>food</a:t>
            </a:r>
            <a:r>
              <a:rPr lang="en-US" dirty="0" smtClean="0">
                <a:solidFill>
                  <a:schemeClr val="accent6"/>
                </a:solidFill>
              </a:rPr>
              <a:t>,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chemeClr val="accent2"/>
                </a:solidFill>
              </a:rPr>
              <a:t>fanout</a:t>
            </a:r>
            <a:r>
              <a:rPr lang="en-US" dirty="0" smtClean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declare_queue</a:t>
            </a:r>
            <a:r>
              <a:rPr lang="en-US" dirty="0" smtClean="0"/>
              <a:t>(</a:t>
            </a:r>
            <a:r>
              <a:rPr lang="en-US" dirty="0" smtClean="0">
                <a:solidFill>
                  <a:schemeClr val="accent6"/>
                </a:solidFill>
              </a:rPr>
              <a:t>herd1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/>
              <a:t>bind(</a:t>
            </a:r>
            <a:r>
              <a:rPr lang="en-US" dirty="0">
                <a:solidFill>
                  <a:srgbClr val="7030A0"/>
                </a:solidFill>
              </a:rPr>
              <a:t>food</a:t>
            </a:r>
            <a:r>
              <a:rPr lang="en-US" dirty="0"/>
              <a:t>, 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6"/>
                </a:solidFill>
              </a:rPr>
              <a:t>herd1</a:t>
            </a:r>
            <a:r>
              <a:rPr lang="en-US" dirty="0" smtClean="0"/>
              <a:t>) </a:t>
            </a:r>
            <a:br>
              <a:rPr lang="en-US" dirty="0" smtClean="0"/>
            </a:br>
            <a:r>
              <a:rPr lang="en-US" dirty="0" smtClean="0"/>
              <a:t>consume(</a:t>
            </a:r>
            <a:r>
              <a:rPr lang="en-US" dirty="0" smtClean="0">
                <a:solidFill>
                  <a:schemeClr val="accent6"/>
                </a:solidFill>
              </a:rPr>
              <a:t>herd1</a:t>
            </a:r>
            <a:r>
              <a:rPr lang="en-US" dirty="0" smtClean="0"/>
              <a:t>, </a:t>
            </a:r>
            <a:r>
              <a:rPr lang="en-US" dirty="0" smtClean="0">
                <a:solidFill>
                  <a:schemeClr val="accent2"/>
                </a:solidFill>
              </a:rPr>
              <a:t>handler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13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/>
          <p:cNvSpPr/>
          <p:nvPr/>
        </p:nvSpPr>
        <p:spPr>
          <a:xfrm>
            <a:off x="5602386" y="-2955"/>
            <a:ext cx="1199195" cy="2748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PT Sans" charset="-52"/>
                <a:ea typeface="PT Sans" charset="-52"/>
                <a:cs typeface="PT Sans" charset="-52"/>
              </a:rPr>
              <a:t>herd1</a:t>
            </a:r>
            <a:endParaRPr lang="en-US" sz="2000" dirty="0">
              <a:latin typeface="PT Sans" charset="-52"/>
              <a:ea typeface="PT Sans" charset="-52"/>
              <a:cs typeface="PT Sans" charset="-5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045" y="1399794"/>
            <a:ext cx="869199" cy="10711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0200" y="2293836"/>
            <a:ext cx="869199" cy="107114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483" y="1209698"/>
            <a:ext cx="869199" cy="10711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43708" y="3952500"/>
            <a:ext cx="714526" cy="6397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522059" y="2709341"/>
            <a:ext cx="714526" cy="6397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17419" y="2389466"/>
            <a:ext cx="714526" cy="639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164796" y="3470127"/>
            <a:ext cx="714526" cy="6397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13987" y="3244915"/>
            <a:ext cx="714526" cy="63975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549730" y="4326938"/>
            <a:ext cx="714526" cy="6397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366903" y="2674429"/>
            <a:ext cx="714526" cy="6397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123293" y="1811582"/>
            <a:ext cx="714526" cy="63975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322491" y="0"/>
            <a:ext cx="1436445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 smtClean="0">
                <a:latin typeface="PT Sans" charset="-52"/>
                <a:ea typeface="PT Sans" charset="-52"/>
                <a:cs typeface="PT Sans" charset="-52"/>
              </a:rPr>
              <a:t>food</a:t>
            </a:r>
            <a:endParaRPr lang="en-US" sz="3200" dirty="0"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639294" y="4109876"/>
            <a:ext cx="1199195" cy="2748123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5400000" algn="ctr" rotWithShape="0">
              <a:schemeClr val="accent6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PT Sans" charset="-52"/>
                <a:ea typeface="PT Sans" charset="-52"/>
                <a:cs typeface="PT Sans" charset="-52"/>
              </a:rPr>
              <a:t>herd2</a:t>
            </a:r>
            <a:endParaRPr lang="en-US" dirty="0">
              <a:latin typeface="PT Sans" charset="-52"/>
              <a:ea typeface="PT Sans" charset="-52"/>
              <a:cs typeface="PT Sans" charset="-52"/>
            </a:endParaRPr>
          </a:p>
        </p:txBody>
      </p:sp>
      <p:cxnSp>
        <p:nvCxnSpPr>
          <p:cNvPr id="16" name="Straight Connector 15"/>
          <p:cNvCxnSpPr/>
          <p:nvPr/>
        </p:nvCxnSpPr>
        <p:spPr>
          <a:xfrm flipV="1">
            <a:off x="2789363" y="2190374"/>
            <a:ext cx="4178596" cy="1054540"/>
          </a:xfrm>
          <a:prstGeom prst="line">
            <a:avLst/>
          </a:prstGeom>
          <a:ln w="152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495065" y="4326938"/>
            <a:ext cx="869199" cy="107114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60466" y="5398086"/>
            <a:ext cx="869199" cy="107114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043582" y="5365301"/>
            <a:ext cx="869199" cy="1071148"/>
          </a:xfrm>
          <a:prstGeom prst="rect">
            <a:avLst/>
          </a:prstGeom>
        </p:spPr>
      </p:pic>
      <p:cxnSp>
        <p:nvCxnSpPr>
          <p:cNvPr id="30" name="Straight Connector 29"/>
          <p:cNvCxnSpPr/>
          <p:nvPr/>
        </p:nvCxnSpPr>
        <p:spPr>
          <a:xfrm>
            <a:off x="2941763" y="3397314"/>
            <a:ext cx="3896726" cy="1569374"/>
          </a:xfrm>
          <a:prstGeom prst="line">
            <a:avLst/>
          </a:prstGeom>
          <a:ln w="152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28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628650" y="380757"/>
            <a:ext cx="8515350" cy="132556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Producer → Exchange </a:t>
            </a:r>
            <a:r>
              <a:rPr lang="en-US" sz="3200" dirty="0"/>
              <a:t>→ </a:t>
            </a:r>
            <a:r>
              <a:rPr lang="en-US" sz="3200" dirty="0" smtClean="0"/>
              <a:t>Queue </a:t>
            </a:r>
            <a:r>
              <a:rPr lang="en-US" sz="3200" dirty="0"/>
              <a:t>→</a:t>
            </a:r>
            <a:r>
              <a:rPr lang="en-US" sz="3200" dirty="0" smtClean="0"/>
              <a:t> Consumer</a:t>
            </a:r>
            <a:endParaRPr lang="en-US" sz="3200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628650" y="2477477"/>
            <a:ext cx="7886700" cy="369948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producer casts a message to an </a:t>
            </a:r>
            <a:r>
              <a:rPr lang="en-US" sz="3200" b="1" dirty="0" smtClean="0">
                <a:solidFill>
                  <a:schemeClr val="accent2"/>
                </a:solidFill>
              </a:rPr>
              <a:t>exchange</a:t>
            </a:r>
          </a:p>
          <a:p>
            <a:r>
              <a:rPr lang="en-US" sz="3200" b="1" dirty="0" smtClean="0">
                <a:solidFill>
                  <a:schemeClr val="accent2"/>
                </a:solidFill>
              </a:rPr>
              <a:t>exchange</a:t>
            </a:r>
            <a:r>
              <a:rPr lang="en-US" sz="3200" dirty="0" smtClean="0"/>
              <a:t> routes the message to </a:t>
            </a:r>
            <a:r>
              <a:rPr lang="en-US" sz="3200" b="1" dirty="0" smtClean="0">
                <a:solidFill>
                  <a:schemeClr val="accent2"/>
                </a:solidFill>
              </a:rPr>
              <a:t>queues</a:t>
            </a:r>
          </a:p>
          <a:p>
            <a:r>
              <a:rPr lang="en-US" sz="3200" dirty="0" smtClean="0"/>
              <a:t>consumer eats from a </a:t>
            </a:r>
            <a:r>
              <a:rPr lang="en-US" sz="3200" b="1" dirty="0" smtClean="0">
                <a:solidFill>
                  <a:schemeClr val="accent2"/>
                </a:solidFill>
              </a:rPr>
              <a:t>queue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9681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113" y="2199070"/>
            <a:ext cx="2159568" cy="266132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53471" y="3102014"/>
            <a:ext cx="1620918" cy="1451287"/>
          </a:xfrm>
          <a:prstGeom prst="rect">
            <a:avLst/>
          </a:prstGeom>
        </p:spPr>
      </p:pic>
      <p:cxnSp>
        <p:nvCxnSpPr>
          <p:cNvPr id="30" name="Straight Connector 29"/>
          <p:cNvCxnSpPr/>
          <p:nvPr/>
        </p:nvCxnSpPr>
        <p:spPr>
          <a:xfrm flipH="1">
            <a:off x="4592693" y="0"/>
            <a:ext cx="46299" cy="6858000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5714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1730008">
            <a:off x="165188" y="-781554"/>
            <a:ext cx="7631781" cy="914630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46835" y="4363655"/>
            <a:ext cx="3379808" cy="118061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complex</a:t>
            </a:r>
            <a:br>
              <a:rPr lang="en-US" sz="3600" b="1" dirty="0" smtClean="0"/>
            </a:br>
            <a:r>
              <a:rPr lang="en-US" sz="3600" b="1" dirty="0" smtClean="0"/>
              <a:t>routing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921547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Message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800" dirty="0" smtClean="0"/>
              <a:t>header</a:t>
            </a:r>
          </a:p>
          <a:p>
            <a:pPr>
              <a:lnSpc>
                <a:spcPct val="150000"/>
              </a:lnSpc>
            </a:pPr>
            <a:r>
              <a:rPr lang="en-US" sz="4800" dirty="0" smtClean="0"/>
              <a:t>payload</a:t>
            </a:r>
          </a:p>
          <a:p>
            <a:pPr>
              <a:lnSpc>
                <a:spcPct val="150000"/>
              </a:lnSpc>
            </a:pPr>
            <a:r>
              <a:rPr lang="en-US" sz="4800" dirty="0" smtClean="0"/>
              <a:t>routing key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572000" y="1825625"/>
            <a:ext cx="4011093" cy="359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16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43708" y="3952500"/>
            <a:ext cx="714526" cy="6397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522059" y="2709341"/>
            <a:ext cx="714526" cy="6397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17419" y="2389466"/>
            <a:ext cx="714526" cy="639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164796" y="3470127"/>
            <a:ext cx="714526" cy="6397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13987" y="3244915"/>
            <a:ext cx="714526" cy="63975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549730" y="4326938"/>
            <a:ext cx="714526" cy="6397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366903" y="2674429"/>
            <a:ext cx="714526" cy="6397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123293" y="1811582"/>
            <a:ext cx="714526" cy="63975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878076" y="0"/>
            <a:ext cx="5258927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 smtClean="0">
                <a:latin typeface="PT Sans" charset="-52"/>
                <a:ea typeface="PT Sans" charset="-52"/>
                <a:cs typeface="PT Sans" charset="-52"/>
              </a:rPr>
              <a:t>food exchange</a:t>
            </a:r>
            <a:endParaRPr lang="en-US" sz="3200" dirty="0">
              <a:latin typeface="PT Sans" charset="-52"/>
              <a:ea typeface="PT Sans" charset="-52"/>
              <a:cs typeface="PT Sans" charset="-5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6961042" y="2709341"/>
            <a:ext cx="714526" cy="639750"/>
          </a:xfrm>
          <a:prstGeom prst="rect">
            <a:avLst/>
          </a:prstGeom>
        </p:spPr>
      </p:pic>
      <p:cxnSp>
        <p:nvCxnSpPr>
          <p:cNvPr id="33" name="Straight Connector 32"/>
          <p:cNvCxnSpPr/>
          <p:nvPr/>
        </p:nvCxnSpPr>
        <p:spPr>
          <a:xfrm flipV="1">
            <a:off x="2303362" y="3029216"/>
            <a:ext cx="4467828" cy="31373"/>
          </a:xfrm>
          <a:prstGeom prst="line">
            <a:avLst/>
          </a:prstGeom>
          <a:ln w="152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772053" y="3349091"/>
            <a:ext cx="40393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 smtClean="0">
                <a:solidFill>
                  <a:schemeClr val="accent2"/>
                </a:solidFill>
                <a:latin typeface="PT Sans" charset="-52"/>
                <a:ea typeface="PT Sans" charset="-52"/>
                <a:cs typeface="PT Sans" charset="-52"/>
              </a:rPr>
              <a:t>#food</a:t>
            </a:r>
          </a:p>
          <a:p>
            <a:pPr algn="r"/>
            <a:r>
              <a:rPr lang="en-US" sz="3600" dirty="0">
                <a:solidFill>
                  <a:schemeClr val="accent2"/>
                </a:solidFill>
                <a:latin typeface="PT Sans" charset="-52"/>
                <a:ea typeface="PT Sans" charset="-52"/>
                <a:cs typeface="PT Sans" charset="-52"/>
              </a:rPr>
              <a:t>#</a:t>
            </a:r>
            <a:r>
              <a:rPr lang="en-US" sz="3600" dirty="0" smtClean="0">
                <a:solidFill>
                  <a:schemeClr val="accent2"/>
                </a:solidFill>
                <a:latin typeface="PT Sans" charset="-52"/>
                <a:ea typeface="PT Sans" charset="-52"/>
                <a:cs typeface="PT Sans" charset="-52"/>
              </a:rPr>
              <a:t>green</a:t>
            </a:r>
          </a:p>
          <a:p>
            <a:pPr algn="r"/>
            <a:r>
              <a:rPr lang="en-US" sz="3600" dirty="0">
                <a:solidFill>
                  <a:schemeClr val="accent2"/>
                </a:solidFill>
                <a:latin typeface="PT Sans" charset="-52"/>
                <a:ea typeface="PT Sans" charset="-52"/>
                <a:cs typeface="PT Sans" charset="-52"/>
              </a:rPr>
              <a:t>#</a:t>
            </a:r>
            <a:r>
              <a:rPr lang="en-US" sz="3600" dirty="0" smtClean="0">
                <a:solidFill>
                  <a:schemeClr val="accent2"/>
                </a:solidFill>
                <a:latin typeface="PT Sans" charset="-52"/>
                <a:ea typeface="PT Sans" charset="-52"/>
                <a:cs typeface="PT Sans" charset="-52"/>
              </a:rPr>
              <a:t>cabbage</a:t>
            </a:r>
            <a:endParaRPr lang="en-US" sz="3600" dirty="0">
              <a:solidFill>
                <a:schemeClr val="accent2"/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96982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3275635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3200" dirty="0" smtClean="0">
                <a:latin typeface="PT Sans" charset="-52"/>
                <a:ea typeface="PT Sans" charset="-52"/>
                <a:cs typeface="PT Sans" charset="-52"/>
              </a:rPr>
              <a:t>food exchange</a:t>
            </a:r>
            <a:endParaRPr lang="en-US" sz="3200" dirty="0">
              <a:latin typeface="PT Sans" charset="-52"/>
              <a:ea typeface="PT Sans" charset="-52"/>
              <a:cs typeface="PT Sans" charset="-5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33836" y="2725027"/>
            <a:ext cx="714526" cy="639750"/>
          </a:xfrm>
          <a:prstGeom prst="rect">
            <a:avLst/>
          </a:prstGeom>
        </p:spPr>
      </p:pic>
      <p:cxnSp>
        <p:nvCxnSpPr>
          <p:cNvPr id="33" name="Straight Connector 32"/>
          <p:cNvCxnSpPr>
            <a:endCxn id="14" idx="1"/>
          </p:cNvCxnSpPr>
          <p:nvPr/>
        </p:nvCxnSpPr>
        <p:spPr>
          <a:xfrm flipV="1">
            <a:off x="1538139" y="1371107"/>
            <a:ext cx="4064247" cy="1673796"/>
          </a:xfrm>
          <a:prstGeom prst="line">
            <a:avLst/>
          </a:prstGeom>
          <a:ln w="152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33836" y="3615309"/>
            <a:ext cx="403939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6"/>
                </a:solidFill>
                <a:latin typeface="PT Sans" charset="-52"/>
                <a:ea typeface="PT Sans" charset="-52"/>
                <a:cs typeface="PT Sans" charset="-52"/>
              </a:rPr>
              <a:t>#food</a:t>
            </a:r>
          </a:p>
          <a:p>
            <a:r>
              <a:rPr lang="en-US" sz="3600" dirty="0">
                <a:solidFill>
                  <a:schemeClr val="accent6"/>
                </a:solidFill>
                <a:latin typeface="PT Sans" charset="-52"/>
                <a:ea typeface="PT Sans" charset="-52"/>
                <a:cs typeface="PT Sans" charset="-52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PT Sans" charset="-52"/>
                <a:ea typeface="PT Sans" charset="-52"/>
                <a:cs typeface="PT Sans" charset="-52"/>
              </a:rPr>
              <a:t>green</a:t>
            </a:r>
          </a:p>
          <a:p>
            <a:r>
              <a:rPr lang="en-US" sz="3600" dirty="0">
                <a:solidFill>
                  <a:schemeClr val="accent6"/>
                </a:solidFill>
                <a:latin typeface="PT Sans" charset="-52"/>
                <a:ea typeface="PT Sans" charset="-52"/>
                <a:cs typeface="PT Sans" charset="-52"/>
              </a:rPr>
              <a:t>#</a:t>
            </a:r>
            <a:r>
              <a:rPr lang="en-US" sz="3600" dirty="0" smtClean="0">
                <a:solidFill>
                  <a:schemeClr val="accent6"/>
                </a:solidFill>
                <a:latin typeface="PT Sans" charset="-52"/>
                <a:ea typeface="PT Sans" charset="-52"/>
                <a:cs typeface="PT Sans" charset="-52"/>
              </a:rPr>
              <a:t>cabbage</a:t>
            </a:r>
            <a:endParaRPr lang="en-US" sz="3600" dirty="0">
              <a:solidFill>
                <a:schemeClr val="accent6"/>
              </a:solidFill>
              <a:latin typeface="PT Sans" charset="-52"/>
              <a:ea typeface="PT Sans" charset="-52"/>
              <a:cs typeface="PT Sans" charset="-52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602386" y="-2955"/>
            <a:ext cx="1199195" cy="274812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PT Sans" charset="-52"/>
              <a:ea typeface="PT Sans" charset="-52"/>
              <a:cs typeface="PT Sans" charset="-52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938" y="948381"/>
            <a:ext cx="869199" cy="1071148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839" y="299958"/>
            <a:ext cx="869199" cy="1071148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5611536" y="3197303"/>
            <a:ext cx="1199195" cy="3660697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latin typeface="PT Sans" charset="-52"/>
              <a:ea typeface="PT Sans" charset="-52"/>
              <a:cs typeface="PT Sans" charset="-52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1690539" y="3197303"/>
            <a:ext cx="3653490" cy="1640915"/>
          </a:xfrm>
          <a:prstGeom prst="line">
            <a:avLst/>
          </a:prstGeom>
          <a:ln w="152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518165" y="3615309"/>
            <a:ext cx="869199" cy="107114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083566" y="4686457"/>
            <a:ext cx="869199" cy="107114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168438" y="5064073"/>
            <a:ext cx="869199" cy="107114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0338" y="1619829"/>
            <a:ext cx="889444" cy="889444"/>
          </a:xfrm>
          <a:prstGeom prst="rect">
            <a:avLst/>
          </a:prstGeom>
        </p:spPr>
      </p:pic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3982740" y="1011821"/>
            <a:ext cx="1153517" cy="795834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#food</a:t>
            </a:r>
            <a:endParaRPr lang="en-US" dirty="0"/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4139343" y="3496195"/>
            <a:ext cx="1912120" cy="7100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charset="2"/>
              <a:buChar char="§"/>
              <a:defRPr sz="28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.AppleSystemUIFont" charset="-120"/>
              <a:buChar char="-"/>
              <a:defRPr sz="24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Font typeface="Wingdings" charset="2"/>
              <a:buNone/>
            </a:pPr>
            <a:r>
              <a:rPr lang="en-US" dirty="0" smtClean="0">
                <a:solidFill>
                  <a:schemeClr val="bg1"/>
                </a:solidFill>
              </a:rPr>
              <a:t>#food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 typeface="Wingdings" charset="2"/>
              <a:buNone/>
            </a:pPr>
            <a:r>
              <a:rPr lang="en-US" dirty="0" smtClean="0">
                <a:solidFill>
                  <a:schemeClr val="bg1"/>
                </a:solidFill>
              </a:rPr>
              <a:t>#green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469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Really complex scenarios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4 types of exchanges</a:t>
            </a:r>
          </a:p>
          <a:p>
            <a:r>
              <a:rPr lang="en-US" sz="3200" dirty="0" smtClean="0"/>
              <a:t>2 types of bindings</a:t>
            </a:r>
          </a:p>
          <a:p>
            <a:r>
              <a:rPr lang="en-US" sz="3200" dirty="0" smtClean="0"/>
              <a:t>lots of configuration options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00181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405114"/>
            <a:ext cx="7886700" cy="5771849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3200" dirty="0" smtClean="0"/>
              <a:t>exchanges, queues and bindings may be configured on the broker 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181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Resilience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867" y="2736295"/>
            <a:ext cx="869199" cy="10711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5659" y="3751860"/>
            <a:ext cx="869199" cy="10711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2189" y="1811582"/>
            <a:ext cx="869199" cy="10711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43708" y="3952500"/>
            <a:ext cx="714526" cy="6397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522059" y="2709341"/>
            <a:ext cx="714526" cy="6397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17419" y="2389466"/>
            <a:ext cx="714526" cy="6397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164796" y="3470127"/>
            <a:ext cx="714526" cy="6397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13987" y="3244915"/>
            <a:ext cx="714526" cy="6397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549730" y="4326938"/>
            <a:ext cx="714526" cy="63975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366903" y="2674429"/>
            <a:ext cx="714526" cy="6397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123293" y="1811582"/>
            <a:ext cx="714526" cy="63975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2789363" y="3244914"/>
            <a:ext cx="3652898" cy="1"/>
          </a:xfrm>
          <a:prstGeom prst="line">
            <a:avLst/>
          </a:prstGeom>
          <a:ln w="25400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258549" y="2951994"/>
            <a:ext cx="714526" cy="63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5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20812" y="457383"/>
            <a:ext cx="1352855" cy="16213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89883" y="457383"/>
            <a:ext cx="1352855" cy="16213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20811" y="4361166"/>
            <a:ext cx="1352855" cy="16213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89882" y="4361167"/>
            <a:ext cx="1352855" cy="1621329"/>
          </a:xfrm>
          <a:prstGeom prst="rect">
            <a:avLst/>
          </a:prstGeom>
        </p:spPr>
      </p:pic>
      <p:cxnSp>
        <p:nvCxnSpPr>
          <p:cNvPr id="10" name="Straight Connector 9"/>
          <p:cNvCxnSpPr>
            <a:endCxn id="6" idx="1"/>
          </p:cNvCxnSpPr>
          <p:nvPr/>
        </p:nvCxnSpPr>
        <p:spPr>
          <a:xfrm>
            <a:off x="2836985" y="1268047"/>
            <a:ext cx="3652898" cy="1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805325" y="5343770"/>
            <a:ext cx="3652898" cy="1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773667" y="2078711"/>
            <a:ext cx="3809482" cy="3093119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430585" y="1906771"/>
            <a:ext cx="4120906" cy="3061587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066936"/>
          </a:xfrm>
        </p:spPr>
        <p:txBody>
          <a:bodyPr/>
          <a:lstStyle/>
          <a:p>
            <a:pPr algn="ctr"/>
            <a:r>
              <a:rPr lang="en-US" dirty="0" smtClean="0"/>
              <a:t>Scalability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292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RabbitMQ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easy configurable</a:t>
            </a:r>
          </a:p>
          <a:p>
            <a:r>
              <a:rPr lang="en-US" sz="3200" dirty="0" smtClean="0"/>
              <a:t>complex scenarios out of box</a:t>
            </a:r>
          </a:p>
          <a:p>
            <a:r>
              <a:rPr lang="en-US" sz="3200" dirty="0" smtClean="0"/>
              <a:t>performant</a:t>
            </a:r>
          </a:p>
          <a:p>
            <a:r>
              <a:rPr lang="en-US" sz="3200" dirty="0" smtClean="0"/>
              <a:t>secure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99762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2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b="0" i="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r>
              <a:rPr lang="en-US" dirty="0" smtClean="0"/>
              <a:t>&lt;</a:t>
            </a:r>
            <a:r>
              <a:rPr lang="en-US" dirty="0" err="1" smtClean="0"/>
              <a:t>cute_rabbit.jpg</a:t>
            </a:r>
            <a:r>
              <a:rPr lang="en-US" dirty="0" smtClean="0"/>
              <a:t>&gt;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8476" y="4548850"/>
            <a:ext cx="3379808" cy="1180618"/>
          </a:xfrm>
        </p:spPr>
        <p:txBody>
          <a:bodyPr>
            <a:normAutofit/>
          </a:bodyPr>
          <a:lstStyle/>
          <a:p>
            <a:r>
              <a:rPr lang="en-US" sz="3600" b="1" dirty="0" smtClean="0"/>
              <a:t>Thank you!</a:t>
            </a:r>
            <a:br>
              <a:rPr lang="en-US" sz="3600" b="1" dirty="0" smtClean="0"/>
            </a:br>
            <a:r>
              <a:rPr lang="en-US" sz="3600" b="1" dirty="0" smtClean="0">
                <a:solidFill>
                  <a:schemeClr val="bg2"/>
                </a:solidFill>
              </a:rPr>
              <a:t>@</a:t>
            </a:r>
            <a:r>
              <a:rPr lang="en-US" sz="3600" b="1" dirty="0" err="1" smtClean="0">
                <a:solidFill>
                  <a:schemeClr val="bg2"/>
                </a:solidFill>
              </a:rPr>
              <a:t>RoboNovotny</a:t>
            </a:r>
            <a:endParaRPr lang="en-US" sz="36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67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3068" y="3152634"/>
            <a:ext cx="869199" cy="10711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5860" y="4168199"/>
            <a:ext cx="869199" cy="107114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2390" y="2227921"/>
            <a:ext cx="869199" cy="10711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2666883" y="3790955"/>
            <a:ext cx="714526" cy="6397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01116" y="2547796"/>
            <a:ext cx="714526" cy="6397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640594" y="2227921"/>
            <a:ext cx="714526" cy="639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058379" y="3308582"/>
            <a:ext cx="714526" cy="6397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937162" y="3083370"/>
            <a:ext cx="714526" cy="63975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772905" y="4165393"/>
            <a:ext cx="714526" cy="639750"/>
          </a:xfrm>
          <a:prstGeom prst="rect">
            <a:avLst/>
          </a:prstGeom>
        </p:spPr>
      </p:pic>
      <p:cxnSp>
        <p:nvCxnSpPr>
          <p:cNvPr id="30" name="Straight Connector 29"/>
          <p:cNvCxnSpPr/>
          <p:nvPr/>
        </p:nvCxnSpPr>
        <p:spPr>
          <a:xfrm flipH="1">
            <a:off x="4592693" y="0"/>
            <a:ext cx="46299" cy="6858000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2590078" y="2512884"/>
            <a:ext cx="714526" cy="6397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2346468" y="1650037"/>
            <a:ext cx="714526" cy="63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9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9616" y="3699270"/>
            <a:ext cx="869199" cy="10711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204" y="4610434"/>
            <a:ext cx="869199" cy="107114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0818" y="5245452"/>
            <a:ext cx="869199" cy="10711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2666883" y="3790955"/>
            <a:ext cx="714526" cy="6397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01116" y="2547796"/>
            <a:ext cx="714526" cy="6397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640594" y="2227921"/>
            <a:ext cx="714526" cy="639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058379" y="3308582"/>
            <a:ext cx="714526" cy="6397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937162" y="3083370"/>
            <a:ext cx="714526" cy="63975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772905" y="4165393"/>
            <a:ext cx="714526" cy="639750"/>
          </a:xfrm>
          <a:prstGeom prst="rect">
            <a:avLst/>
          </a:prstGeom>
        </p:spPr>
      </p:pic>
      <p:cxnSp>
        <p:nvCxnSpPr>
          <p:cNvPr id="30" name="Straight Connector 29"/>
          <p:cNvCxnSpPr/>
          <p:nvPr/>
        </p:nvCxnSpPr>
        <p:spPr>
          <a:xfrm flipH="1">
            <a:off x="4592693" y="0"/>
            <a:ext cx="46299" cy="6858000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294450" y="5261609"/>
            <a:ext cx="2689083" cy="975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304604" y="5655870"/>
            <a:ext cx="2689083" cy="975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2965839" y="5159116"/>
            <a:ext cx="630469" cy="62191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654922" y="5160091"/>
            <a:ext cx="630469" cy="62191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2590078" y="2512884"/>
            <a:ext cx="714526" cy="6397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2346468" y="1650037"/>
            <a:ext cx="714526" cy="63975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3765824" y="4595437"/>
            <a:ext cx="714526" cy="63975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817189" y="4610434"/>
            <a:ext cx="714526" cy="63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43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20812" y="457383"/>
            <a:ext cx="1352855" cy="16213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89883" y="457383"/>
            <a:ext cx="1352855" cy="16213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20811" y="4361166"/>
            <a:ext cx="1352855" cy="16213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89882" y="4361167"/>
            <a:ext cx="1352855" cy="1621329"/>
          </a:xfrm>
          <a:prstGeom prst="rect">
            <a:avLst/>
          </a:prstGeom>
        </p:spPr>
      </p:pic>
      <p:cxnSp>
        <p:nvCxnSpPr>
          <p:cNvPr id="10" name="Straight Connector 9"/>
          <p:cNvCxnSpPr>
            <a:endCxn id="6" idx="1"/>
          </p:cNvCxnSpPr>
          <p:nvPr/>
        </p:nvCxnSpPr>
        <p:spPr>
          <a:xfrm>
            <a:off x="2836985" y="1268047"/>
            <a:ext cx="3652898" cy="1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805325" y="5343770"/>
            <a:ext cx="3652898" cy="1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773667" y="2078711"/>
            <a:ext cx="3809482" cy="3093119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430585" y="1906771"/>
            <a:ext cx="4120906" cy="3061587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066936"/>
          </a:xfrm>
        </p:spPr>
        <p:txBody>
          <a:bodyPr/>
          <a:lstStyle/>
          <a:p>
            <a:pPr algn="ctr"/>
            <a:r>
              <a:rPr lang="en-US" dirty="0" smtClean="0"/>
              <a:t>Rabbit</a:t>
            </a:r>
            <a:br>
              <a:rPr lang="en-US" dirty="0" smtClean="0"/>
            </a:br>
            <a:r>
              <a:rPr lang="en-US" dirty="0" err="1" smtClean="0">
                <a:solidFill>
                  <a:schemeClr val="accent2"/>
                </a:solidFill>
              </a:rPr>
              <a:t>M</a:t>
            </a:r>
            <a:r>
              <a:rPr lang="en-US" dirty="0" err="1" smtClean="0"/>
              <a:t>essage</a:t>
            </a:r>
            <a:r>
              <a:rPr lang="en-US" dirty="0" err="1" smtClean="0">
                <a:solidFill>
                  <a:schemeClr val="accent2"/>
                </a:solidFill>
              </a:rPr>
              <a:t>Q</a:t>
            </a:r>
            <a:r>
              <a:rPr lang="en-US" dirty="0" err="1" smtClean="0"/>
              <a:t>ueue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323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20812" y="457383"/>
            <a:ext cx="1352855" cy="16213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89883" y="457383"/>
            <a:ext cx="1352855" cy="16213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20811" y="4361166"/>
            <a:ext cx="1352855" cy="16213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89882" y="4361167"/>
            <a:ext cx="1352855" cy="1621329"/>
          </a:xfrm>
          <a:prstGeom prst="rect">
            <a:avLst/>
          </a:prstGeom>
        </p:spPr>
      </p:pic>
      <p:cxnSp>
        <p:nvCxnSpPr>
          <p:cNvPr id="10" name="Straight Connector 9"/>
          <p:cNvCxnSpPr>
            <a:endCxn id="6" idx="1"/>
          </p:cNvCxnSpPr>
          <p:nvPr/>
        </p:nvCxnSpPr>
        <p:spPr>
          <a:xfrm>
            <a:off x="2836985" y="1268047"/>
            <a:ext cx="3652898" cy="1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805325" y="5343770"/>
            <a:ext cx="3652898" cy="1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773667" y="2078711"/>
            <a:ext cx="3809482" cy="3093119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430585" y="1906771"/>
            <a:ext cx="4120906" cy="3061587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066936"/>
          </a:xfrm>
        </p:spPr>
        <p:txBody>
          <a:bodyPr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358165" y="1103925"/>
            <a:ext cx="3144170" cy="2641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pPr algn="ctr"/>
            <a:r>
              <a:rPr lang="en-US" sz="3600" dirty="0" err="1" smtClean="0"/>
              <a:t>opensource</a:t>
            </a:r>
            <a:endParaRPr lang="en-US" sz="3600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657203" y="1115764"/>
            <a:ext cx="3144170" cy="2641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pPr algn="ctr"/>
            <a:r>
              <a:rPr lang="en-US" sz="3600" dirty="0" smtClean="0"/>
              <a:t>cross-language</a:t>
            </a:r>
            <a:endParaRPr lang="en-US" sz="3600" dirty="0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5096" y="5206890"/>
            <a:ext cx="3144170" cy="2641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pPr algn="ctr"/>
            <a:r>
              <a:rPr lang="en-US" sz="3600" smtClean="0"/>
              <a:t>scalable</a:t>
            </a:r>
            <a:endParaRPr lang="en-US" sz="3600" dirty="0"/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594224" y="5109493"/>
            <a:ext cx="3144170" cy="26419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PT Sans" charset="-52"/>
                <a:ea typeface="PT Sans" charset="-52"/>
                <a:cs typeface="PT Sans" charset="-52"/>
              </a:defRPr>
            </a:lvl1pPr>
          </a:lstStyle>
          <a:p>
            <a:pPr algn="ctr"/>
            <a:r>
              <a:rPr lang="en-US" sz="3600" dirty="0" smtClean="0"/>
              <a:t>smart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5518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20812" y="457383"/>
            <a:ext cx="1352855" cy="16213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89883" y="457383"/>
            <a:ext cx="1352855" cy="162132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20811" y="4361166"/>
            <a:ext cx="1352855" cy="162132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489882" y="4361167"/>
            <a:ext cx="1352855" cy="1621329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2836984" y="1291196"/>
            <a:ext cx="3652898" cy="1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805325" y="5343770"/>
            <a:ext cx="3652898" cy="1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773667" y="2078711"/>
            <a:ext cx="3809482" cy="3093119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430585" y="1906771"/>
            <a:ext cx="4120906" cy="3061587"/>
          </a:xfrm>
          <a:prstGeom prst="line">
            <a:avLst/>
          </a:prstGeom>
          <a:ln w="28575"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066936"/>
          </a:xfrm>
        </p:spPr>
        <p:txBody>
          <a:bodyPr/>
          <a:lstStyle/>
          <a:p>
            <a:pPr algn="ctr"/>
            <a:r>
              <a:rPr lang="en-US" dirty="0" smtClean="0"/>
              <a:t>distributed systems </a:t>
            </a:r>
            <a:br>
              <a:rPr lang="en-US" dirty="0" smtClean="0"/>
            </a:br>
            <a:r>
              <a:rPr lang="en-US" dirty="0" smtClean="0"/>
              <a:t>backbone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3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867" y="2736295"/>
            <a:ext cx="869199" cy="10711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5659" y="3751860"/>
            <a:ext cx="869199" cy="107114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2189" y="1811582"/>
            <a:ext cx="869199" cy="10711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43708" y="3952500"/>
            <a:ext cx="714526" cy="6397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522059" y="2709341"/>
            <a:ext cx="714526" cy="6397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17419" y="2389466"/>
            <a:ext cx="714526" cy="639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164796" y="3470127"/>
            <a:ext cx="714526" cy="6397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13987" y="3244915"/>
            <a:ext cx="714526" cy="63975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549730" y="4326938"/>
            <a:ext cx="714526" cy="6397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366903" y="2674429"/>
            <a:ext cx="714526" cy="6397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123293" y="1811582"/>
            <a:ext cx="714526" cy="639750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>
            <a:off x="2789363" y="3244914"/>
            <a:ext cx="3652898" cy="1"/>
          </a:xfrm>
          <a:prstGeom prst="line">
            <a:avLst/>
          </a:prstGeom>
          <a:ln w="15240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522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867" y="2736295"/>
            <a:ext cx="869199" cy="107114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95659" y="3751860"/>
            <a:ext cx="869199" cy="1071148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2189" y="1811582"/>
            <a:ext cx="869199" cy="107114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443708" y="3952500"/>
            <a:ext cx="714526" cy="6397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522059" y="2709341"/>
            <a:ext cx="714526" cy="6397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417419" y="2389466"/>
            <a:ext cx="714526" cy="639750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-164796" y="3470127"/>
            <a:ext cx="714526" cy="639750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713987" y="3244915"/>
            <a:ext cx="714526" cy="639750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549730" y="4326938"/>
            <a:ext cx="714526" cy="63975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366903" y="2674429"/>
            <a:ext cx="714526" cy="63975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flipH="1">
            <a:off x="1123293" y="1811582"/>
            <a:ext cx="714526" cy="63975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479323" y="0"/>
            <a:ext cx="108567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5639294" y="0"/>
            <a:ext cx="1199195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789363" y="3244914"/>
            <a:ext cx="3652898" cy="1"/>
          </a:xfrm>
          <a:prstGeom prst="line">
            <a:avLst/>
          </a:prstGeom>
          <a:ln w="1524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2149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1789</TotalTime>
  <Words>151</Words>
  <Application>Microsoft Macintosh PowerPoint</Application>
  <PresentationFormat>On-screen Show (4:3)</PresentationFormat>
  <Paragraphs>56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.AppleSystemUIFont</vt:lpstr>
      <vt:lpstr>Arial</vt:lpstr>
      <vt:lpstr>Calibri</vt:lpstr>
      <vt:lpstr>PT Sans</vt:lpstr>
      <vt:lpstr>Verdana</vt:lpstr>
      <vt:lpstr>Wingdings</vt:lpstr>
      <vt:lpstr>Office Theme</vt:lpstr>
      <vt:lpstr>Let my rabbits carry your messages</vt:lpstr>
      <vt:lpstr>PowerPoint Presentation</vt:lpstr>
      <vt:lpstr>PowerPoint Presentation</vt:lpstr>
      <vt:lpstr>PowerPoint Presentation</vt:lpstr>
      <vt:lpstr>Rabbit MessageQueue</vt:lpstr>
      <vt:lpstr> </vt:lpstr>
      <vt:lpstr>distributed systems  backbone</vt:lpstr>
      <vt:lpstr>PowerPoint Presentation</vt:lpstr>
      <vt:lpstr>PowerPoint Presentation</vt:lpstr>
      <vt:lpstr>publish(" ", "cabbage",         )</vt:lpstr>
      <vt:lpstr>declare_queue(cabbage) consume(cabbage, handler)</vt:lpstr>
      <vt:lpstr>workload  distribution</vt:lpstr>
      <vt:lpstr>PowerPoint Presentation</vt:lpstr>
      <vt:lpstr>declare_queue(“cabbage”) consume(“cabbage, handler)</vt:lpstr>
      <vt:lpstr>smart broker dumb consumers</vt:lpstr>
      <vt:lpstr>Fanout</vt:lpstr>
      <vt:lpstr>declare_exchange(food, fanout)    declare_queue(herd1) bind(food,  herd1)  consume(herd1, handler)</vt:lpstr>
      <vt:lpstr>PowerPoint Presentation</vt:lpstr>
      <vt:lpstr>Producer → Exchange → Queue → Consumer</vt:lpstr>
      <vt:lpstr>complex routing</vt:lpstr>
      <vt:lpstr>Message</vt:lpstr>
      <vt:lpstr>PowerPoint Presentation</vt:lpstr>
      <vt:lpstr>PowerPoint Presentation</vt:lpstr>
      <vt:lpstr>Really complex scenarios</vt:lpstr>
      <vt:lpstr>PowerPoint Presentation</vt:lpstr>
      <vt:lpstr>Resilience</vt:lpstr>
      <vt:lpstr>Scalability</vt:lpstr>
      <vt:lpstr>Why RabbitMQ?</vt:lpstr>
      <vt:lpstr>Thank you! @RoboNovotny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 z z z zajace</dc:title>
  <dc:creator>RNDr. Róbert Novotný PhD.</dc:creator>
  <cp:lastModifiedBy>RNDr. Róbert Novotný PhD.</cp:lastModifiedBy>
  <cp:revision>27</cp:revision>
  <dcterms:created xsi:type="dcterms:W3CDTF">2017-11-23T13:09:19Z</dcterms:created>
  <dcterms:modified xsi:type="dcterms:W3CDTF">2018-01-18T19:47:52Z</dcterms:modified>
</cp:coreProperties>
</file>

<file path=docProps/thumbnail.jpeg>
</file>